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5" r:id="rId6"/>
    <p:sldId id="263" r:id="rId7"/>
    <p:sldId id="264" r:id="rId8"/>
    <p:sldId id="267" r:id="rId9"/>
    <p:sldId id="259" r:id="rId10"/>
    <p:sldId id="260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5396" autoAdjust="0"/>
  </p:normalViewPr>
  <p:slideViewPr>
    <p:cSldViewPr>
      <p:cViewPr varScale="1">
        <p:scale>
          <a:sx n="88" d="100"/>
          <a:sy n="8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6300-21AE-42B7-833B-0570A1C20194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C6DF-D6EE-4847-951A-8EE7C4EB0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r>
              <a:rPr lang="en-US" baseline="0" dirty="0" smtClean="0"/>
              <a:t> expertise:</a:t>
            </a:r>
          </a:p>
          <a:p>
            <a:r>
              <a:rPr lang="en-US" baseline="0" dirty="0" smtClean="0"/>
              <a:t>Fobazi Ettarh:  resident librarian--a school media librarian with pedagogical training</a:t>
            </a:r>
          </a:p>
          <a:p>
            <a:r>
              <a:rPr lang="en-US" baseline="0" dirty="0" smtClean="0"/>
              <a:t>Josue Hurtado:  coordinator of outreach and public services</a:t>
            </a:r>
          </a:p>
          <a:p>
            <a:r>
              <a:rPr lang="en-US" baseline="0" dirty="0" smtClean="0"/>
              <a:t>Kim Tully:  curator of printed materials</a:t>
            </a:r>
          </a:p>
          <a:p>
            <a:r>
              <a:rPr lang="en-US" baseline="0" dirty="0" smtClean="0"/>
              <a:t>Margery Sly: 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Eight months of </a:t>
            </a:r>
            <a:r>
              <a:rPr lang="en-US" dirty="0" err="1" smtClean="0"/>
              <a:t>Fobazi’s</a:t>
            </a:r>
            <a:r>
              <a:rPr lang="en-US" dirty="0" smtClean="0"/>
              <a:t> dedicated time to help us to grow SCRC’s instruction program</a:t>
            </a:r>
          </a:p>
          <a:p>
            <a:r>
              <a:rPr lang="en-US" dirty="0" smtClean="0"/>
              <a:t>Value of someone with pedagogical training </a:t>
            </a:r>
          </a:p>
          <a:p>
            <a:r>
              <a:rPr lang="en-US" dirty="0" smtClean="0"/>
              <a:t>Value of non-archivist perspective </a:t>
            </a:r>
          </a:p>
          <a:p>
            <a:r>
              <a:rPr lang="en-US" dirty="0" smtClean="0"/>
              <a:t>Exponential growth in structure and resources enabling us to grow our instruction program much more quickly than we could otherwise</a:t>
            </a:r>
            <a:r>
              <a:rPr lang="en-US" baseline="0" dirty="0" smtClean="0"/>
              <a:t>. Looking to 2019 when we move into our new building which has a dedicated classroom.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both because we want to continue to grow our instruction program and because our new library building</a:t>
            </a:r>
            <a:r>
              <a:rPr lang="en-US" baseline="0" dirty="0" smtClean="0"/>
              <a:t>, opening in mid-2019, has a dedicated classroom which we want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effectivelyl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Script:</a:t>
            </a:r>
            <a:r>
              <a:rPr lang="en-US" baseline="0" dirty="0" smtClean="0"/>
              <a:t>  how to describe SCRC and various collecting emphases—and the core rules and reasons</a:t>
            </a:r>
          </a:p>
          <a:p>
            <a:r>
              <a:rPr lang="en-US" baseline="0" dirty="0" smtClean="0"/>
              <a:t>Glossary:  Definition </a:t>
            </a:r>
            <a:r>
              <a:rPr lang="en-US" baseline="0" dirty="0" smtClean="0"/>
              <a:t>of </a:t>
            </a:r>
            <a:r>
              <a:rPr lang="en-US" baseline="0" dirty="0" smtClean="0"/>
              <a:t>terms (entertaining) </a:t>
            </a:r>
            <a:r>
              <a:rPr lang="en-US" baseline="0" dirty="0" smtClean="0"/>
              <a:t>– for laypeople:  provenance, cataloging records, finding aid, etc.,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3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</a:t>
            </a:r>
            <a:r>
              <a:rPr lang="en-US" dirty="0" err="1" smtClean="0"/>
              <a:t>libanalytics</a:t>
            </a:r>
            <a:r>
              <a:rPr lang="en-US" dirty="0" smtClean="0"/>
              <a:t> system and other sorting purposes and still a work in progress</a:t>
            </a:r>
          </a:p>
          <a:p>
            <a:r>
              <a:rPr lang="en-US" dirty="0" smtClean="0"/>
              <a:t>Looking</a:t>
            </a:r>
            <a:r>
              <a:rPr lang="en-US" baseline="0" dirty="0" smtClean="0"/>
              <a:t> for parallels with ARL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Content based instruction;  a group session focused on specific topic, collection, type of material</a:t>
            </a:r>
          </a:p>
          <a:p>
            <a:r>
              <a:rPr lang="en-US" dirty="0" smtClean="0"/>
              <a:t>Format</a:t>
            </a:r>
            <a:r>
              <a:rPr lang="en-US" baseline="0" dirty="0" smtClean="0"/>
              <a:t> based instruction:  specific formats and processes (</a:t>
            </a:r>
            <a:r>
              <a:rPr lang="en-US" baseline="0" dirty="0" err="1" smtClean="0"/>
              <a:t>zB</a:t>
            </a:r>
            <a:r>
              <a:rPr lang="en-US" baseline="0" dirty="0" smtClean="0"/>
              <a:t>—photographic processes; book structures; zines)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Orientation: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hows</a:t>
            </a:r>
            <a:r>
              <a:rPr lang="en-US" baseline="0" dirty="0" smtClean="0"/>
              <a:t> and whys of preservation and security rules; services</a:t>
            </a:r>
            <a:endParaRPr lang="en-US" dirty="0" smtClean="0"/>
          </a:p>
          <a:p>
            <a:r>
              <a:rPr lang="en-US" dirty="0" smtClean="0"/>
              <a:t>Research</a:t>
            </a:r>
            <a:r>
              <a:rPr lang="en-US" baseline="0" dirty="0" smtClean="0"/>
              <a:t> Methods:  how to research in primary sources—archival/primary source literacy</a:t>
            </a:r>
            <a:endParaRPr lang="en-US" dirty="0" smtClean="0"/>
          </a:p>
          <a:p>
            <a:r>
              <a:rPr lang="en-US" dirty="0" smtClean="0"/>
              <a:t>-----Types of Instruction with Definitions</a:t>
            </a:r>
          </a:p>
          <a:p>
            <a:endParaRPr lang="en-US" dirty="0" smtClean="0"/>
          </a:p>
          <a:p>
            <a:r>
              <a:rPr lang="en-US" dirty="0" smtClean="0"/>
              <a:t>Content Based Instruction- Scheduled group sessions with a class of students in which an SCRC staff member conducts a lesson focused on a specific topic or collection. </a:t>
            </a:r>
          </a:p>
          <a:p>
            <a:endParaRPr lang="en-US" dirty="0" smtClean="0"/>
          </a:p>
          <a:p>
            <a:r>
              <a:rPr lang="en-US" dirty="0" smtClean="0"/>
              <a:t>Research Methods- Scheduled group sessions with a class of students in which an SCRC staff member teaches primary source literacy, archival literacy, and/or archival research methods.</a:t>
            </a:r>
          </a:p>
          <a:p>
            <a:endParaRPr lang="en-US" dirty="0" smtClean="0"/>
          </a:p>
          <a:p>
            <a:r>
              <a:rPr lang="en-US" dirty="0" smtClean="0"/>
              <a:t>Materials Based Instruction/Orientation- Scheduled group sessions with a class of students in which an SCRC staff member conducts a lesson for the purpose of introducing and orienting students to services and resources within SCRC.</a:t>
            </a:r>
          </a:p>
          <a:p>
            <a:endParaRPr lang="en-US" dirty="0" smtClean="0"/>
          </a:p>
          <a:p>
            <a:r>
              <a:rPr lang="en-US" dirty="0" smtClean="0"/>
              <a:t>Process Based Instruction- Scheduled group sessions with a class of students in which an SCRC staff member conducts a lesson for the purpose of introducing students to specific archival formats and processes (e.g. AV materials).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0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 of assessment-- more</a:t>
            </a:r>
          </a:p>
          <a:p>
            <a:r>
              <a:rPr lang="en-US" dirty="0" smtClean="0"/>
              <a:t>Use TU College of Ed as</a:t>
            </a:r>
            <a:r>
              <a:rPr lang="en-US" baseline="0" dirty="0" smtClean="0"/>
              <a:t> source of trainings.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C6DF-D6EE-4847-951A-8EE7C4EB0F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A42F40-0761-46EF-817E-6E4FEECED40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F52836F-FD2D-46E8-9F62-12458D56CC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crc@templ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Resources for Success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 with Primary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33981"/>
            <a:ext cx="17800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reading group of interesting staff to build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Build a community </a:t>
            </a:r>
            <a:r>
              <a:rPr lang="en-US" dirty="0" smtClean="0"/>
              <a:t>of practice</a:t>
            </a:r>
            <a:endParaRPr lang="en-US" dirty="0"/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Improve our teaching skills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More on assessment</a:t>
            </a:r>
            <a:endParaRPr lang="en-US" sz="4400" dirty="0" smtClean="0"/>
          </a:p>
          <a:p>
            <a:r>
              <a:rPr lang="en-US" sz="4400" dirty="0" smtClean="0"/>
              <a:t>Model lesson plans</a:t>
            </a:r>
          </a:p>
          <a:p>
            <a:r>
              <a:rPr lang="en-US" sz="4400" dirty="0" smtClean="0"/>
              <a:t>Education for staff in pedagogical </a:t>
            </a:r>
            <a:r>
              <a:rPr lang="en-US" sz="4400" dirty="0" smtClean="0"/>
              <a:t>techniques</a:t>
            </a:r>
          </a:p>
          <a:p>
            <a:r>
              <a:rPr lang="en-US" sz="4400" dirty="0" smtClean="0"/>
              <a:t>AND continue to do more instruction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Collections Research Center</a:t>
            </a:r>
          </a:p>
          <a:p>
            <a:r>
              <a:rPr lang="en-US" dirty="0" smtClean="0"/>
              <a:t>Temple University Libraries</a:t>
            </a:r>
          </a:p>
          <a:p>
            <a:r>
              <a:rPr lang="en-US" dirty="0" smtClean="0"/>
              <a:t>Philadelphia, PA  19122</a:t>
            </a:r>
          </a:p>
          <a:p>
            <a:r>
              <a:rPr lang="en-US" dirty="0" smtClean="0">
                <a:hlinkClick r:id="rId2"/>
              </a:rPr>
              <a:t>scrc@temple.edu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Contact/questions</a:t>
            </a:r>
            <a:endParaRPr lang="en-US" dirty="0"/>
          </a:p>
        </p:txBody>
      </p:sp>
      <p:pic>
        <p:nvPicPr>
          <p:cNvPr id="1027" name="Picture 3" descr="C:\Users\tud12204\AppData\Local\Microsoft\Windows\Temporary Internet Files\Content.IE5\XCSI775N\handcuff_question_mark_by_rmdraco84-d4z018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484335" cy="299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d12204\AppData\Local\Microsoft\Windows\Temporary Internet Files\Content.IE5\XCSI775N\lightn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0" y="3347720"/>
            <a:ext cx="162560" cy="1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ud12204\AppData\Local\Microsoft\Windows\Temporary Internet Files\Content.IE5\XCSI775N\lightning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90773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90" y="2667000"/>
            <a:ext cx="2010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04160"/>
            <a:ext cx="25603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8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Eight months dedicated time to help grow SCRC’s instruction program</a:t>
            </a:r>
          </a:p>
          <a:p>
            <a:r>
              <a:rPr lang="en-US" sz="3200" dirty="0" smtClean="0"/>
              <a:t> A staff member with pedagogical training </a:t>
            </a:r>
          </a:p>
          <a:p>
            <a:r>
              <a:rPr lang="en-US" sz="3200" dirty="0" smtClean="0"/>
              <a:t>Value of non-archivist perspective </a:t>
            </a:r>
          </a:p>
          <a:p>
            <a:r>
              <a:rPr lang="en-US" sz="3200" dirty="0" smtClean="0"/>
              <a:t>Exponential growth in resources and infrastructure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1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556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1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7" y="304800"/>
            <a:ext cx="9245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3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Literature Review </a:t>
            </a:r>
          </a:p>
          <a:p>
            <a:r>
              <a:rPr lang="en-US" sz="4000" dirty="0" smtClean="0"/>
              <a:t> Research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Observation</a:t>
            </a:r>
            <a:endParaRPr lang="en-US" sz="4000" dirty="0" smtClean="0"/>
          </a:p>
          <a:p>
            <a:r>
              <a:rPr lang="en-US" sz="4000" dirty="0" smtClean="0"/>
              <a:t> Interviewed </a:t>
            </a:r>
            <a:r>
              <a:rPr lang="en-US" sz="4000" dirty="0" smtClean="0"/>
              <a:t>other archivists with successful </a:t>
            </a:r>
            <a:r>
              <a:rPr lang="en-US" sz="4000" dirty="0" smtClean="0"/>
              <a:t>programs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Attended MARAC</a:t>
            </a:r>
            <a:endParaRPr lang="en-US" sz="4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4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Modules for instructional planning, design</a:t>
            </a:r>
            <a:r>
              <a:rPr lang="en-US" dirty="0" smtClean="0"/>
              <a:t>, delivery/communication, and assessment</a:t>
            </a:r>
          </a:p>
          <a:p>
            <a:r>
              <a:rPr lang="en-US" dirty="0" smtClean="0"/>
              <a:t>Mission </a:t>
            </a:r>
          </a:p>
          <a:p>
            <a:r>
              <a:rPr lang="en-US" dirty="0"/>
              <a:t>Value of </a:t>
            </a:r>
            <a:r>
              <a:rPr lang="en-US" dirty="0" smtClean="0"/>
              <a:t>primary </a:t>
            </a:r>
            <a:r>
              <a:rPr lang="en-US" dirty="0"/>
              <a:t>source literacy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Script</a:t>
            </a:r>
          </a:p>
          <a:p>
            <a:r>
              <a:rPr lang="en-US" dirty="0" smtClean="0"/>
              <a:t>Glossary</a:t>
            </a:r>
          </a:p>
          <a:p>
            <a:r>
              <a:rPr lang="en-US" dirty="0" smtClean="0"/>
              <a:t>Bibliography</a:t>
            </a:r>
          </a:p>
          <a:p>
            <a:r>
              <a:rPr lang="en-US" dirty="0" smtClean="0"/>
              <a:t>Sample </a:t>
            </a:r>
            <a:r>
              <a:rPr lang="en-US" smtClean="0"/>
              <a:t>Lesson Plans</a:t>
            </a:r>
          </a:p>
          <a:p>
            <a:endParaRPr lang="en-US" dirty="0"/>
          </a:p>
          <a:p>
            <a:r>
              <a:rPr lang="en-US" dirty="0" smtClean="0"/>
              <a:t>Historical Analysis and Skills Development matrix</a:t>
            </a:r>
          </a:p>
          <a:p>
            <a:r>
              <a:rPr lang="en-US" dirty="0" smtClean="0"/>
              <a:t>Learning </a:t>
            </a:r>
            <a:r>
              <a:rPr lang="en-US" dirty="0" smtClean="0"/>
              <a:t>Outcomes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Skills:  Observation, interpretation/context, evaluation/critical thinking, Research skills</a:t>
            </a:r>
          </a:p>
          <a:p>
            <a:endParaRPr lang="en-US" sz="3600" dirty="0"/>
          </a:p>
          <a:p>
            <a:r>
              <a:rPr lang="en-US" sz="3600" dirty="0" smtClean="0"/>
              <a:t>Levels:  Emerging, Developing, Competency, Mastery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for Assessing Instructional Sessions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2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Orientation</a:t>
            </a:r>
            <a:endParaRPr lang="en-US" dirty="0"/>
          </a:p>
          <a:p>
            <a:r>
              <a:rPr lang="en-US" dirty="0" smtClean="0"/>
              <a:t>Content based instruction</a:t>
            </a:r>
          </a:p>
          <a:p>
            <a:r>
              <a:rPr lang="en-US" dirty="0" smtClean="0"/>
              <a:t>Research methods</a:t>
            </a:r>
          </a:p>
          <a:p>
            <a:r>
              <a:rPr lang="en-US" dirty="0" smtClean="0"/>
              <a:t>Format/Process </a:t>
            </a:r>
            <a:r>
              <a:rPr lang="en-US" dirty="0" smtClean="0"/>
              <a:t>based instruction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instruction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4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448</TotalTime>
  <Words>586</Words>
  <Application>Microsoft Office PowerPoint</Application>
  <PresentationFormat>On-screen Show (4:3)</PresentationFormat>
  <Paragraphs>94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Teaching with Primary Sources</vt:lpstr>
      <vt:lpstr>Project Team</vt:lpstr>
      <vt:lpstr>Opportunities</vt:lpstr>
      <vt:lpstr>PowerPoint Presentation</vt:lpstr>
      <vt:lpstr>PowerPoint Presentation</vt:lpstr>
      <vt:lpstr>PROcess</vt:lpstr>
      <vt:lpstr>Products</vt:lpstr>
      <vt:lpstr>Rubric for Assessing Instructional Sessions </vt:lpstr>
      <vt:lpstr>Taxonomy of instruction types</vt:lpstr>
      <vt:lpstr>Reading Group</vt:lpstr>
      <vt:lpstr>Next Steps</vt:lpstr>
      <vt:lpstr>Contact/questions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2017-07-20T18:23:12Z</dcterms:created>
  <dcterms:modified xsi:type="dcterms:W3CDTF">2017-07-25T02:31:11Z</dcterms:modified>
</cp:coreProperties>
</file>